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57" r:id="rId3"/>
    <p:sldId id="283" r:id="rId4"/>
    <p:sldId id="259" r:id="rId5"/>
    <p:sldId id="258" r:id="rId6"/>
    <p:sldId id="260" r:id="rId7"/>
    <p:sldId id="284" r:id="rId8"/>
    <p:sldId id="261" r:id="rId9"/>
    <p:sldId id="262" r:id="rId10"/>
    <p:sldId id="286" r:id="rId11"/>
    <p:sldId id="263" r:id="rId12"/>
    <p:sldId id="285" r:id="rId13"/>
    <p:sldId id="264" r:id="rId14"/>
    <p:sldId id="287" r:id="rId15"/>
    <p:sldId id="288" r:id="rId16"/>
    <p:sldId id="265" r:id="rId17"/>
    <p:sldId id="266" r:id="rId18"/>
    <p:sldId id="289" r:id="rId19"/>
    <p:sldId id="290" r:id="rId20"/>
    <p:sldId id="291" r:id="rId21"/>
    <p:sldId id="267" r:id="rId22"/>
    <p:sldId id="292" r:id="rId23"/>
    <p:sldId id="293" r:id="rId24"/>
    <p:sldId id="294" r:id="rId25"/>
    <p:sldId id="268" r:id="rId26"/>
    <p:sldId id="295" r:id="rId27"/>
    <p:sldId id="269" r:id="rId28"/>
    <p:sldId id="296" r:id="rId29"/>
    <p:sldId id="270" r:id="rId30"/>
    <p:sldId id="271" r:id="rId31"/>
    <p:sldId id="272" r:id="rId32"/>
    <p:sldId id="273" r:id="rId33"/>
    <p:sldId id="274" r:id="rId34"/>
    <p:sldId id="275" r:id="rId35"/>
    <p:sldId id="276" r:id="rId36"/>
    <p:sldId id="277" r:id="rId37"/>
    <p:sldId id="278" r:id="rId38"/>
    <p:sldId id="279" r:id="rId39"/>
    <p:sldId id="280" r:id="rId40"/>
    <p:sldId id="297" r:id="rId41"/>
    <p:sldId id="281" r:id="rId42"/>
    <p:sldId id="282" r:id="rId43"/>
    <p:sldId id="298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35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74B21-3047-448D-8ED1-36A89E3C0518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87A55F-E579-4B5E-A39E-914161CAE8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043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http://en.wikipedia.org/wiki/Sericulture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7A55F-E579-4B5E-A39E-914161CAE81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0416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http://agritech.tnau.ac.in/sericulture/seri_silkworm1_rearing%20house_clip_image002_0002.jpg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7A55F-E579-4B5E-A39E-914161CAE81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7499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http://for91days.com/photos/Busan/Food%20Alley/Chop-Stick-Blog.jpg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7A55F-E579-4B5E-A39E-914161CAE81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759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http://thumb7.shutterstock.com/display_pic_with_logo/1464035/149852489/stock-photo-silkworm-eating-mulberry-green-leaf-in-flatten-bamboo-basket-149852489.jpg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7A55F-E579-4B5E-A39E-914161CAE81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2514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http://kssrdi.org/admin/photos/529Fig.%2043b%20Bed%20Cleaning%20in%20branch%20feeding%20method%20of%20rearing.jpg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7A55F-E579-4B5E-A39E-914161CAE81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6221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http://media.fredaldous.co.uk/catalog/product/cache/1/image/490x/9df78eab33525d08d6e5fb8d27136e95/2/3/231540104.jpg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7A55F-E579-4B5E-A39E-914161CAE81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54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http://media.fredaldous.co.uk/catalog/product/cache/1/image/490x/9df78eab33525d08d6e5fb8d27136e95/2/3/231540104.jpg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7A55F-E579-4B5E-A39E-914161CAE81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395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http://ak8.picdn.net/shutterstock/videos/2184424/preview/stock-footage-silk-production-process.jpg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7A55F-E579-4B5E-A39E-914161CAE81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097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http://www.designboom.com/history/silk/1_12.jpg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7A55F-E579-4B5E-A39E-914161CAE81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5009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http://frogglemedia.files.wordpress.com/2008/03/silkworms.pdf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7A55F-E579-4B5E-A39E-914161CAE81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6896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http://frogglemedia.files.wordpress.com/2008/03/silkworms.pdf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7A55F-E579-4B5E-A39E-914161CAE81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993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https://www.nabard.org/English/plant_sericulture.aspx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7A55F-E579-4B5E-A39E-914161CAE81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9158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http://www.csrtimys.res.in/sites/default/files/menufiles/phamplet-silkwormdisease.pdf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7A55F-E579-4B5E-A39E-914161CAE81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4495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http://www.csrtimys.res.in/sites/default/files/menufiles/phamplet-silkwormdisease.pdf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7A55F-E579-4B5E-A39E-914161CAE815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6084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http://www.csrtimys.res.in/sites/default/files/menufiles/phamplet-silkwormdisease.pdf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7A55F-E579-4B5E-A39E-914161CAE81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776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http://www.csrtimys.res.in/sites/default/files/menufiles/phamplet-silkwormdisease.pdf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7A55F-E579-4B5E-A39E-914161CAE815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9904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http://www.agripests.cn/showimg5_1.asp?id=105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7A55F-E579-4B5E-A39E-914161CAE815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9623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http://museum2.utep.edu/archive/museums/DDdermestids.htm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7A55F-E579-4B5E-A39E-914161CAE815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347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http://169.237.77.3/news/silkwormmoths.html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7A55F-E579-4B5E-A39E-914161CAE81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5685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7A55F-E579-4B5E-A39E-914161CAE81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827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http://www.wildfibres.co.uk/html/silkworms.html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7A55F-E579-4B5E-A39E-914161CAE81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6846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http://vi.wikipedia.org/wiki/T%E1%BA%B1m_t%C6%A1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7A55F-E579-4B5E-A39E-914161CAE81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2931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Reference: Nanavathy, M.M. 1999. Silk: Production, processing and marketing, India: Wiley Eastern Limited,pp. 176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7A55F-E579-4B5E-A39E-914161CAE81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549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http://mandarinforme.com/wp-content/uploads/2011/08/silk-worm-life-cycle.jpg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7A55F-E579-4B5E-A39E-914161CAE81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9647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http://kssrdi.org/admin/photos/529Fig.%2043a%20Shoot%20Rearing.jpg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87A55F-E579-4B5E-A39E-914161CAE81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813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8D53-626F-475E-BB0A-E83F1EF02DD6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55F4E-8FFA-42FD-BDF9-2B6D6680F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201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8D53-626F-475E-BB0A-E83F1EF02DD6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55F4E-8FFA-42FD-BDF9-2B6D6680F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145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8D53-626F-475E-BB0A-E83F1EF02DD6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55F4E-8FFA-42FD-BDF9-2B6D6680F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284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8D53-626F-475E-BB0A-E83F1EF02DD6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55F4E-8FFA-42FD-BDF9-2B6D6680F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048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8D53-626F-475E-BB0A-E83F1EF02DD6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55F4E-8FFA-42FD-BDF9-2B6D6680F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697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8D53-626F-475E-BB0A-E83F1EF02DD6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55F4E-8FFA-42FD-BDF9-2B6D6680F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725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8D53-626F-475E-BB0A-E83F1EF02DD6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55F4E-8FFA-42FD-BDF9-2B6D6680F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575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8D53-626F-475E-BB0A-E83F1EF02DD6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55F4E-8FFA-42FD-BDF9-2B6D6680F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486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8D53-626F-475E-BB0A-E83F1EF02DD6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55F4E-8FFA-42FD-BDF9-2B6D6680F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72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8D53-626F-475E-BB0A-E83F1EF02DD6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55F4E-8FFA-42FD-BDF9-2B6D6680F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71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8D53-626F-475E-BB0A-E83F1EF02DD6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55F4E-8FFA-42FD-BDF9-2B6D6680F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93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B8D53-626F-475E-BB0A-E83F1EF02DD6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55F4E-8FFA-42FD-BDF9-2B6D6680F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322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1.gstatic.com/images?q=tbn:ANd9GcSa5oX3Nbj3PXKm8Gp9tFBhhPEs2mZi45SnlNH3E7JQHdfQmgrl0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838200"/>
            <a:ext cx="7262191" cy="4876800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772400" cy="1470025"/>
          </a:xfrm>
        </p:spPr>
        <p:txBody>
          <a:bodyPr/>
          <a:lstStyle/>
          <a:p>
            <a:r>
              <a:rPr lang="en-US" sz="6000" b="1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pperplate Gothic Light" pitchFamily="34" charset="0"/>
                <a:cs typeface="Arial" pitchFamily="34" charset="0"/>
              </a:rPr>
              <a:t>SERICULTURE</a:t>
            </a:r>
            <a:endParaRPr lang="en-US" sz="6000" b="1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Copperplate Gothic Light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712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302480"/>
            <a:ext cx="7467600" cy="5339334"/>
          </a:xfrm>
        </p:spPr>
      </p:pic>
    </p:spTree>
    <p:extLst>
      <p:ext uri="{BB962C8B-B14F-4D97-AF65-F5344CB8AC3E}">
        <p14:creationId xmlns:p14="http://schemas.microsoft.com/office/powerpoint/2010/main" val="1906823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Larvae:</a:t>
            </a:r>
          </a:p>
          <a:p>
            <a:r>
              <a:rPr lang="en-US" dirty="0" smtClean="0"/>
              <a:t>Larvae is cruciform and polipod type.</a:t>
            </a:r>
          </a:p>
          <a:p>
            <a:r>
              <a:rPr lang="en-US" dirty="0" smtClean="0"/>
              <a:t>Its body is divided into 3 parts hed,thorax and abdomen.</a:t>
            </a:r>
          </a:p>
          <a:p>
            <a:r>
              <a:rPr lang="en-US" dirty="0" smtClean="0"/>
              <a:t>Blackish color covered with bristle.</a:t>
            </a:r>
          </a:p>
          <a:p>
            <a:r>
              <a:rPr lang="en-US" dirty="0" smtClean="0"/>
              <a:t>Each part of thorax contain one pair of leg.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sz="2400" dirty="0"/>
              <a:t>Reference: Nanavathy, M.M. 1999. Silk: Production, processing and marketing, India: Wiley Eastern Limited,pp. 176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707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larvae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358423"/>
            <a:ext cx="8001000" cy="5367338"/>
          </a:xfrm>
        </p:spPr>
      </p:pic>
    </p:spTree>
    <p:extLst>
      <p:ext uri="{BB962C8B-B14F-4D97-AF65-F5344CB8AC3E}">
        <p14:creationId xmlns:p14="http://schemas.microsoft.com/office/powerpoint/2010/main" val="21024669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Adult Characters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8733073"/>
              </p:ext>
            </p:extLst>
          </p:nvPr>
        </p:nvGraphicFramePr>
        <p:xfrm>
          <a:off x="457200" y="1600200"/>
          <a:ext cx="8153400" cy="40539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7800"/>
                <a:gridCol w="2717800"/>
                <a:gridCol w="2717800"/>
              </a:tblGrid>
              <a:tr h="945069">
                <a:tc>
                  <a:txBody>
                    <a:bodyPr/>
                    <a:lstStyle/>
                    <a:p>
                      <a:r>
                        <a:rPr lang="en-US" dirty="0" smtClean="0"/>
                        <a:t>CHARACTER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Female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Male</a:t>
                      </a:r>
                      <a:endParaRPr lang="en-US" dirty="0"/>
                    </a:p>
                  </a:txBody>
                  <a:tcPr/>
                </a:tc>
              </a:tr>
              <a:tr h="617188">
                <a:tc>
                  <a:txBody>
                    <a:bodyPr/>
                    <a:lstStyle/>
                    <a:p>
                      <a:r>
                        <a:rPr lang="en-US" dirty="0" smtClean="0"/>
                        <a:t>Color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darker</a:t>
                      </a:r>
                      <a:endParaRPr lang="en-US" dirty="0"/>
                    </a:p>
                  </a:txBody>
                  <a:tcPr/>
                </a:tc>
              </a:tr>
              <a:tr h="617188">
                <a:tc>
                  <a:txBody>
                    <a:bodyPr/>
                    <a:lstStyle/>
                    <a:p>
                      <a:r>
                        <a:rPr lang="en-US" dirty="0" smtClean="0"/>
                        <a:t>Activity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Less active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More active</a:t>
                      </a:r>
                      <a:endParaRPr lang="en-US" dirty="0"/>
                    </a:p>
                  </a:txBody>
                  <a:tcPr/>
                </a:tc>
              </a:tr>
              <a:tr h="617188">
                <a:tc>
                  <a:txBody>
                    <a:bodyPr/>
                    <a:lstStyle/>
                    <a:p>
                      <a:r>
                        <a:rPr lang="en-US" dirty="0" smtClean="0"/>
                        <a:t>Antennae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large</a:t>
                      </a:r>
                      <a:endParaRPr lang="en-US" dirty="0"/>
                    </a:p>
                  </a:txBody>
                  <a:tcPr/>
                </a:tc>
              </a:tr>
              <a:tr h="617188">
                <a:tc>
                  <a:txBody>
                    <a:bodyPr/>
                    <a:lstStyle/>
                    <a:p>
                      <a:r>
                        <a:rPr lang="en-US" dirty="0" smtClean="0"/>
                        <a:t>Body 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Large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Small</a:t>
                      </a:r>
                      <a:endParaRPr lang="en-US" dirty="0"/>
                    </a:p>
                  </a:txBody>
                  <a:tcPr/>
                </a:tc>
              </a:tr>
              <a:tr h="617188">
                <a:tc>
                  <a:txBody>
                    <a:bodyPr/>
                    <a:lstStyle/>
                    <a:p>
                      <a:r>
                        <a:rPr lang="en-US" dirty="0" smtClean="0"/>
                        <a:t>Abdomen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 visible segments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visible segments</a:t>
                      </a:r>
                    </a:p>
                    <a:p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4751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Adult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752600"/>
            <a:ext cx="4521379" cy="4114800"/>
          </a:xfrm>
        </p:spPr>
      </p:pic>
    </p:spTree>
    <p:extLst>
      <p:ext uri="{BB962C8B-B14F-4D97-AF65-F5344CB8AC3E}">
        <p14:creationId xmlns:p14="http://schemas.microsoft.com/office/powerpoint/2010/main" val="23629749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600200"/>
            <a:ext cx="5082381" cy="5082381"/>
          </a:xfrm>
        </p:spPr>
      </p:pic>
    </p:spTree>
    <p:extLst>
      <p:ext uri="{BB962C8B-B14F-4D97-AF65-F5344CB8AC3E}">
        <p14:creationId xmlns:p14="http://schemas.microsoft.com/office/powerpoint/2010/main" val="565552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Rearing of Silk Worm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Facilities: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Rearing house: Made up of mud cement and brick wall. Should not be constructed in water logged areas. Construct in a north to south direction. Thatched roofs are preferred.</a:t>
            </a:r>
          </a:p>
          <a:p>
            <a:pPr marL="457200" lvl="1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2000" dirty="0"/>
              <a:t>Reference: Nanavathy, M.M. 1999. Silk: Production, processing and marketing, India: Wiley Eastern Limited,pp. 1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9234886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4000" dirty="0" smtClean="0"/>
              <a:t>Rearing of Silk Worm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/>
              <a:t>Rearing Appliances: </a:t>
            </a:r>
            <a:br>
              <a:rPr lang="en-US" dirty="0"/>
            </a:br>
            <a:r>
              <a:rPr lang="en-US" dirty="0" smtClean="0"/>
              <a:t>1) Rearing </a:t>
            </a:r>
            <a:r>
              <a:rPr lang="en-US" dirty="0"/>
              <a:t>stand</a:t>
            </a:r>
            <a:br>
              <a:rPr lang="en-US" dirty="0"/>
            </a:br>
            <a:r>
              <a:rPr lang="en-US" dirty="0" smtClean="0"/>
              <a:t>2) Rearing </a:t>
            </a:r>
            <a:r>
              <a:rPr lang="en-US" dirty="0"/>
              <a:t>trays</a:t>
            </a:r>
            <a:br>
              <a:rPr lang="en-US" dirty="0"/>
            </a:br>
            <a:r>
              <a:rPr lang="en-US" dirty="0" smtClean="0"/>
              <a:t>3) Ant well</a:t>
            </a:r>
            <a:br>
              <a:rPr lang="en-US" dirty="0" smtClean="0"/>
            </a:br>
            <a:r>
              <a:rPr lang="en-US" dirty="0" smtClean="0"/>
              <a:t>4) Chopped Sticks</a:t>
            </a:r>
            <a:br>
              <a:rPr lang="en-US" dirty="0" smtClean="0"/>
            </a:br>
            <a:r>
              <a:rPr lang="en-US" dirty="0" smtClean="0"/>
              <a:t>5) Foam Pads</a:t>
            </a:r>
            <a:br>
              <a:rPr lang="en-US" dirty="0" smtClean="0"/>
            </a:br>
            <a:r>
              <a:rPr lang="en-US" dirty="0" smtClean="0"/>
              <a:t>6) Feathers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dirty="0" smtClean="0"/>
          </a:p>
          <a:p>
            <a:pPr marL="0" lvl="1" indent="0">
              <a:buNone/>
            </a:pPr>
            <a:r>
              <a:rPr lang="en-US" sz="2000" dirty="0" smtClean="0"/>
              <a:t>    reference :jolly M.S1987 appropriate techniques CSR and IT,maysore, India  pp. 175</a:t>
            </a:r>
          </a:p>
          <a:p>
            <a:pPr marL="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4260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Rearing  stand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014" y="1600200"/>
            <a:ext cx="7183971" cy="4525963"/>
          </a:xfrm>
        </p:spPr>
      </p:pic>
    </p:spTree>
    <p:extLst>
      <p:ext uri="{BB962C8B-B14F-4D97-AF65-F5344CB8AC3E}">
        <p14:creationId xmlns:p14="http://schemas.microsoft.com/office/powerpoint/2010/main" val="5748060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Rearing Trays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09800"/>
            <a:ext cx="3754100" cy="27559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133600"/>
            <a:ext cx="3505200" cy="300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929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810000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Sericulture, or silk farming, is the rearing of silkworms for the production of 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silk.</a:t>
            </a:r>
          </a:p>
          <a:p>
            <a:r>
              <a:rPr lang="en-US" dirty="0" smtClean="0"/>
              <a:t>There </a:t>
            </a:r>
            <a:r>
              <a:rPr lang="en-US" dirty="0"/>
              <a:t>are several commercial species of silkworms, </a:t>
            </a:r>
            <a:r>
              <a:rPr lang="en-US" i="1" u="sng" dirty="0"/>
              <a:t>Bombyx</a:t>
            </a:r>
            <a:r>
              <a:rPr lang="en-US" i="1" dirty="0"/>
              <a:t> </a:t>
            </a:r>
            <a:r>
              <a:rPr lang="en-US" i="1" u="sng" dirty="0" err="1"/>
              <a:t>mori</a:t>
            </a:r>
            <a:r>
              <a:rPr lang="en-US" dirty="0"/>
              <a:t> </a:t>
            </a:r>
            <a:r>
              <a:rPr lang="en-US" dirty="0" smtClean="0"/>
              <a:t>(L) is </a:t>
            </a:r>
            <a:r>
              <a:rPr lang="en-US" dirty="0"/>
              <a:t>the most widely used and intensively studied </a:t>
            </a:r>
            <a:r>
              <a:rPr lang="en-US" dirty="0" smtClean="0"/>
              <a:t>silkworm.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Productivity and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profitibility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depend upon production of high quality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mulbery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leaves.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M-5 AND S-54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mulbery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varieties are used for sericulture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en-US" sz="1700" dirty="0" smtClean="0"/>
          </a:p>
          <a:p>
            <a:pPr marL="0" indent="0">
              <a:buNone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4508387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Chopped sticks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62931"/>
            <a:ext cx="6734175" cy="4489450"/>
          </a:xfrm>
        </p:spPr>
      </p:pic>
    </p:spTree>
    <p:extLst>
      <p:ext uri="{BB962C8B-B14F-4D97-AF65-F5344CB8AC3E}">
        <p14:creationId xmlns:p14="http://schemas.microsoft.com/office/powerpoint/2010/main" val="3087907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Rearing of Silk Worm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Feeding Appliances:</a:t>
            </a:r>
            <a:br>
              <a:rPr lang="en-US" dirty="0" smtClean="0"/>
            </a:br>
            <a:r>
              <a:rPr lang="en-US" dirty="0" smtClean="0"/>
              <a:t>1) Leaf basket</a:t>
            </a:r>
            <a:br>
              <a:rPr lang="en-US" dirty="0" smtClean="0"/>
            </a:br>
            <a:r>
              <a:rPr lang="en-US" dirty="0" smtClean="0"/>
              <a:t>2) Leaf Chamber</a:t>
            </a:r>
            <a:br>
              <a:rPr lang="en-US" dirty="0" smtClean="0"/>
            </a:br>
            <a:r>
              <a:rPr lang="en-US" dirty="0" smtClean="0"/>
              <a:t>3) Chopping Boards</a:t>
            </a:r>
            <a:br>
              <a:rPr lang="en-US" dirty="0" smtClean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655669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Leaf basket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600200"/>
            <a:ext cx="6518110" cy="5156549"/>
          </a:xfrm>
        </p:spPr>
      </p:pic>
    </p:spTree>
    <p:extLst>
      <p:ext uri="{BB962C8B-B14F-4D97-AF65-F5344CB8AC3E}">
        <p14:creationId xmlns:p14="http://schemas.microsoft.com/office/powerpoint/2010/main" val="1504058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Leaf chamber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17844"/>
            <a:ext cx="6286500" cy="4473341"/>
          </a:xfrm>
        </p:spPr>
      </p:pic>
    </p:spTree>
    <p:extLst>
      <p:ext uri="{BB962C8B-B14F-4D97-AF65-F5344CB8AC3E}">
        <p14:creationId xmlns:p14="http://schemas.microsoft.com/office/powerpoint/2010/main" val="18766714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Feathers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33669501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Rearing of Silk Worm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Supporting Spinning Larvae:</a:t>
            </a:r>
            <a:br>
              <a:rPr lang="en-US" dirty="0" smtClean="0"/>
            </a:br>
            <a:r>
              <a:rPr lang="en-US" dirty="0" smtClean="0"/>
              <a:t>Two methods</a:t>
            </a:r>
            <a:endParaRPr lang="en-US" dirty="0"/>
          </a:p>
          <a:p>
            <a:pPr lvl="1"/>
            <a:r>
              <a:rPr lang="en-US" dirty="0" smtClean="0"/>
              <a:t>Cocconage or Mountage: </a:t>
            </a:r>
            <a:br>
              <a:rPr lang="en-US" dirty="0" smtClean="0"/>
            </a:br>
            <a:r>
              <a:rPr lang="en-US" dirty="0" smtClean="0"/>
              <a:t>1) It provide easy harvesting of cocoon </a:t>
            </a:r>
            <a:br>
              <a:rPr lang="en-US" dirty="0" smtClean="0"/>
            </a:br>
            <a:r>
              <a:rPr lang="en-US" dirty="0" smtClean="0"/>
              <a:t>2) Coconage determines the quality and quantity of silk.</a:t>
            </a:r>
            <a:br>
              <a:rPr lang="en-US" dirty="0" smtClean="0"/>
            </a:br>
            <a:r>
              <a:rPr lang="en-US" dirty="0" smtClean="0"/>
              <a:t>3) Its low cast method.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1623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Coconage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447800"/>
            <a:ext cx="7970780" cy="4463637"/>
          </a:xfrm>
        </p:spPr>
      </p:pic>
    </p:spTree>
    <p:extLst>
      <p:ext uri="{BB962C8B-B14F-4D97-AF65-F5344CB8AC3E}">
        <p14:creationId xmlns:p14="http://schemas.microsoft.com/office/powerpoint/2010/main" val="6438911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Rearing of Silk Worm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lvl="1"/>
            <a:r>
              <a:rPr lang="en-US" dirty="0" err="1" smtClean="0"/>
              <a:t>Chandrika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1) Made up of spiral bamboo</a:t>
            </a:r>
            <a:br>
              <a:rPr lang="en-US" dirty="0" smtClean="0"/>
            </a:br>
            <a:r>
              <a:rPr lang="en-US" dirty="0" smtClean="0"/>
              <a:t>2) Easy handling and mounting.</a:t>
            </a:r>
            <a:br>
              <a:rPr lang="en-US" dirty="0" smtClean="0"/>
            </a:br>
            <a:r>
              <a:rPr lang="en-US" dirty="0" smtClean="0"/>
              <a:t>3) Its costly</a:t>
            </a:r>
            <a:br>
              <a:rPr lang="en-US" dirty="0" smtClean="0"/>
            </a:br>
            <a:r>
              <a:rPr lang="en-US" dirty="0" smtClean="0"/>
              <a:t>4) Prone to damage </a:t>
            </a:r>
            <a:br>
              <a:rPr lang="en-US" dirty="0" smtClean="0"/>
            </a:br>
            <a:r>
              <a:rPr lang="en-US" dirty="0" smtClean="0"/>
              <a:t>5) Its need more 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8686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chandrika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1948656"/>
            <a:ext cx="5715000" cy="3829050"/>
          </a:xfrm>
        </p:spPr>
      </p:pic>
    </p:spTree>
    <p:extLst>
      <p:ext uri="{BB962C8B-B14F-4D97-AF65-F5344CB8AC3E}">
        <p14:creationId xmlns:p14="http://schemas.microsoft.com/office/powerpoint/2010/main" val="14306316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Rearing of Silk Worm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Disinfection, Temperature, humidity maintenance:</a:t>
            </a:r>
            <a:br>
              <a:rPr lang="en-US" dirty="0" smtClean="0"/>
            </a:br>
            <a:r>
              <a:rPr lang="en-US" dirty="0" smtClean="0"/>
              <a:t> 1) Spray formalin solution</a:t>
            </a:r>
            <a:br>
              <a:rPr lang="en-US" dirty="0" smtClean="0"/>
            </a:br>
            <a:r>
              <a:rPr lang="en-US" dirty="0" smtClean="0"/>
              <a:t>2) Flour mats soaked in formalin.</a:t>
            </a:r>
            <a:br>
              <a:rPr lang="en-US" dirty="0" smtClean="0"/>
            </a:br>
            <a:r>
              <a:rPr lang="en-US" dirty="0" smtClean="0"/>
              <a:t>3) Electric oven used to increase </a:t>
            </a:r>
            <a:r>
              <a:rPr lang="en-US" dirty="0" err="1" smtClean="0"/>
              <a:t>temprature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122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Sericulture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567732"/>
            <a:ext cx="5867400" cy="5198517"/>
          </a:xfrm>
        </p:spPr>
      </p:pic>
    </p:spTree>
    <p:extLst>
      <p:ext uri="{BB962C8B-B14F-4D97-AF65-F5344CB8AC3E}">
        <p14:creationId xmlns:p14="http://schemas.microsoft.com/office/powerpoint/2010/main" val="42663902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Rearing of Silk Worm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Operations: </a:t>
            </a:r>
            <a:br>
              <a:rPr lang="en-US" dirty="0" smtClean="0"/>
            </a:br>
            <a:r>
              <a:rPr lang="en-US" dirty="0" smtClean="0"/>
              <a:t>	1) Disinfection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2) Brushing</a:t>
            </a:r>
            <a:br>
              <a:rPr lang="en-US" dirty="0" smtClean="0"/>
            </a:br>
            <a:r>
              <a:rPr lang="en-US" dirty="0" smtClean="0"/>
              <a:t>	3)Maintaining optimum environmental 	conditions.</a:t>
            </a:r>
            <a:br>
              <a:rPr lang="en-US" dirty="0" smtClean="0"/>
            </a:br>
            <a:r>
              <a:rPr lang="en-US" dirty="0" smtClean="0"/>
              <a:t>	4) Feeding</a:t>
            </a:r>
            <a:br>
              <a:rPr lang="en-US" dirty="0" smtClean="0"/>
            </a:br>
            <a:r>
              <a:rPr lang="en-US" dirty="0" smtClean="0"/>
              <a:t>	5) Bed cleaning</a:t>
            </a:r>
            <a:br>
              <a:rPr lang="en-US" dirty="0" smtClean="0"/>
            </a:br>
            <a:r>
              <a:rPr lang="en-US" dirty="0" smtClean="0"/>
              <a:t>	6) Moulting Care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7) Harvesting</a:t>
            </a:r>
          </a:p>
        </p:txBody>
      </p:sp>
    </p:spTree>
    <p:extLst>
      <p:ext uri="{BB962C8B-B14F-4D97-AF65-F5344CB8AC3E}">
        <p14:creationId xmlns:p14="http://schemas.microsoft.com/office/powerpoint/2010/main" val="19014516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Protozoanal Diseases:</a:t>
            </a:r>
            <a:br>
              <a:rPr lang="en-US" dirty="0" smtClean="0"/>
            </a:br>
            <a:r>
              <a:rPr lang="en-US" dirty="0" smtClean="0"/>
              <a:t>	Disease Name: Pebrine</a:t>
            </a:r>
            <a:br>
              <a:rPr lang="en-US" dirty="0" smtClean="0"/>
            </a:br>
            <a:r>
              <a:rPr lang="en-US" dirty="0" smtClean="0"/>
              <a:t>	Casual Organism: </a:t>
            </a:r>
            <a:r>
              <a:rPr lang="en-US" sz="2800" i="1" u="sng" dirty="0" smtClean="0"/>
              <a:t>Nosema</a:t>
            </a:r>
            <a:r>
              <a:rPr lang="en-US" sz="2800" i="1" dirty="0" smtClean="0"/>
              <a:t> </a:t>
            </a:r>
            <a:r>
              <a:rPr lang="en-US" sz="2800" i="1" u="sng" dirty="0" smtClean="0"/>
              <a:t>Bombycis</a:t>
            </a:r>
            <a:r>
              <a:rPr lang="en-US" sz="2800" i="1" dirty="0" smtClean="0"/>
              <a:t> </a:t>
            </a:r>
            <a:r>
              <a:rPr lang="en-US" sz="2800" i="1" u="sng" dirty="0" smtClean="0"/>
              <a:t>Nageli</a:t>
            </a:r>
            <a:br>
              <a:rPr lang="en-US" sz="2800" i="1" u="sng" dirty="0" smtClean="0"/>
            </a:br>
            <a:r>
              <a:rPr lang="en-US" sz="2800" i="1" dirty="0" smtClean="0"/>
              <a:t>	</a:t>
            </a:r>
            <a:r>
              <a:rPr lang="en-US" sz="2800" dirty="0" smtClean="0"/>
              <a:t>Symptoms: Eggs few in number and larvae 	sluggish and poor appetite. Pupa become flabby 	and swollen. Adult emergence is poor.</a:t>
            </a:r>
            <a:endParaRPr lang="en-US" sz="2800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4299262"/>
            <a:ext cx="3276600" cy="2330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1921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Diseases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Management:</a:t>
            </a:r>
            <a:br>
              <a:rPr lang="en-US" dirty="0" smtClean="0"/>
            </a:br>
            <a:r>
              <a:rPr lang="en-US" dirty="0" smtClean="0"/>
              <a:t>	1) Surface disinfection of </a:t>
            </a:r>
            <a:r>
              <a:rPr lang="en-US" dirty="0" err="1" smtClean="0"/>
              <a:t>layings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	2) Disinfection of rearing houses.</a:t>
            </a:r>
            <a:br>
              <a:rPr lang="en-US" dirty="0" smtClean="0"/>
            </a:br>
            <a:r>
              <a:rPr lang="en-US" dirty="0" smtClean="0"/>
              <a:t>	3) Maintenance of strict hygienic conditions.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8780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Diseases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Viral Disease:</a:t>
            </a:r>
            <a:br>
              <a:rPr lang="en-US" dirty="0" smtClean="0"/>
            </a:br>
            <a:r>
              <a:rPr lang="en-US" dirty="0" smtClean="0"/>
              <a:t>	Disease Name : Milky disease or fatty 	degeneration</a:t>
            </a:r>
            <a:br>
              <a:rPr lang="en-US" dirty="0" smtClean="0"/>
            </a:br>
            <a:r>
              <a:rPr lang="en-US" dirty="0" smtClean="0"/>
              <a:t>	Casual Organism: Nuclear Poly </a:t>
            </a:r>
            <a:r>
              <a:rPr lang="en-US" dirty="0" err="1" smtClean="0"/>
              <a:t>Hydrosis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Symptoms: Larvae sluggish and lose appetite</a:t>
            </a:r>
            <a:br>
              <a:rPr lang="en-US" dirty="0" smtClean="0"/>
            </a:br>
            <a:r>
              <a:rPr lang="en-US" dirty="0" smtClean="0"/>
              <a:t>	Swelling of intersegmental region of body</a:t>
            </a:r>
            <a:br>
              <a:rPr lang="en-US" dirty="0" smtClean="0"/>
            </a:br>
            <a:r>
              <a:rPr lang="en-U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795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Diseases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Management:</a:t>
            </a:r>
            <a:br>
              <a:rPr lang="en-US" dirty="0" smtClean="0"/>
            </a:br>
            <a:r>
              <a:rPr lang="en-US" dirty="0" smtClean="0"/>
              <a:t>	Proper disinfection and larvae should be 	fed nutritively rich mulberry leaves.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3646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Diseases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Bacterial Disease: </a:t>
            </a:r>
            <a:br>
              <a:rPr lang="en-US" dirty="0" smtClean="0"/>
            </a:br>
            <a:r>
              <a:rPr lang="en-US" dirty="0" smtClean="0"/>
              <a:t>	Disease Name: </a:t>
            </a:r>
            <a:r>
              <a:rPr lang="en-US" dirty="0" err="1" smtClean="0"/>
              <a:t>Falcherie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	Symptoms: Oral and anal discharge</a:t>
            </a:r>
            <a:br>
              <a:rPr lang="en-US" dirty="0" smtClean="0"/>
            </a:br>
            <a:r>
              <a:rPr lang="en-US" dirty="0" smtClean="0"/>
              <a:t>	Poor appetite. Sluggish larvae and 	shrunken body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886200"/>
            <a:ext cx="3644039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072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Diseases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Management:</a:t>
            </a:r>
            <a:br>
              <a:rPr lang="en-US" dirty="0" smtClean="0"/>
            </a:br>
            <a:r>
              <a:rPr lang="en-US" dirty="0" smtClean="0"/>
              <a:t>	Proper disinfection</a:t>
            </a:r>
            <a:br>
              <a:rPr lang="en-US" dirty="0" smtClean="0"/>
            </a:br>
            <a:r>
              <a:rPr lang="en-US" dirty="0" smtClean="0"/>
              <a:t>	Provide good quality food</a:t>
            </a:r>
            <a:br>
              <a:rPr lang="en-US" dirty="0" smtClean="0"/>
            </a:br>
            <a:r>
              <a:rPr lang="en-US" dirty="0" smtClean="0"/>
              <a:t>	Maintain environmental conditions.</a:t>
            </a:r>
            <a:br>
              <a:rPr lang="en-US" dirty="0" smtClean="0"/>
            </a:br>
            <a:r>
              <a:rPr lang="en-U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1358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Diseases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Fungal Disease:</a:t>
            </a:r>
            <a:br>
              <a:rPr lang="en-US" dirty="0" smtClean="0"/>
            </a:br>
            <a:r>
              <a:rPr lang="en-US" dirty="0" smtClean="0"/>
              <a:t>	Disease Name: </a:t>
            </a:r>
            <a:r>
              <a:rPr lang="en-US" dirty="0" err="1" smtClean="0"/>
              <a:t>Muscardine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Casual Organism: </a:t>
            </a:r>
            <a:r>
              <a:rPr lang="en-US" i="1" u="sng" dirty="0" err="1" smtClean="0"/>
              <a:t>Beauveria</a:t>
            </a:r>
            <a:r>
              <a:rPr lang="en-US" i="1" dirty="0" smtClean="0"/>
              <a:t> </a:t>
            </a:r>
            <a:r>
              <a:rPr lang="en-US" i="1" u="sng" dirty="0" err="1" smtClean="0"/>
              <a:t>Bassiana</a:t>
            </a:r>
            <a:r>
              <a:rPr lang="en-US" i="1" u="sng" dirty="0" smtClean="0"/>
              <a:t/>
            </a:r>
            <a:br>
              <a:rPr lang="en-US" i="1" u="sng" dirty="0" smtClean="0"/>
            </a:br>
            <a:r>
              <a:rPr lang="en-US" dirty="0" smtClean="0"/>
              <a:t>	Symptoms: Sluggish and lose appetite.</a:t>
            </a:r>
            <a:br>
              <a:rPr lang="en-US" dirty="0" smtClean="0"/>
            </a:br>
            <a:r>
              <a:rPr lang="en-US" dirty="0" smtClean="0"/>
              <a:t>	Body loose elasticity and finally death 	occurs.</a:t>
            </a:r>
            <a:br>
              <a:rPr lang="en-US" dirty="0" smtClean="0"/>
            </a:br>
            <a:r>
              <a:rPr lang="en-US" dirty="0" smtClean="0"/>
              <a:t>	</a:t>
            </a:r>
            <a:endParaRPr lang="en-US" i="1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4191000"/>
            <a:ext cx="2743200" cy="2012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6085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Diseases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Management:</a:t>
            </a:r>
            <a:br>
              <a:rPr lang="en-US" dirty="0" smtClean="0"/>
            </a:br>
            <a:r>
              <a:rPr lang="en-US" dirty="0" smtClean="0"/>
              <a:t>	Disinfection of room and surroundings with 2% formalin and 5% bleaching powder.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4353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Insect Pest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Uzi fly: Its </a:t>
            </a:r>
            <a:r>
              <a:rPr lang="en-US" dirty="0" err="1" smtClean="0"/>
              <a:t>endo</a:t>
            </a:r>
            <a:r>
              <a:rPr lang="en-US" dirty="0" smtClean="0"/>
              <a:t> parasite of silk worm,</a:t>
            </a:r>
            <a:br>
              <a:rPr lang="en-US" dirty="0" smtClean="0"/>
            </a:br>
            <a:r>
              <a:rPr lang="en-US" dirty="0" smtClean="0"/>
              <a:t>T.N: </a:t>
            </a:r>
            <a:br>
              <a:rPr lang="en-US" dirty="0" smtClean="0"/>
            </a:br>
            <a:r>
              <a:rPr lang="en-US" dirty="0" smtClean="0"/>
              <a:t>Family: </a:t>
            </a:r>
            <a:r>
              <a:rPr lang="en-US" dirty="0" err="1" smtClean="0"/>
              <a:t>Tachinidae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Order: </a:t>
            </a:r>
            <a:r>
              <a:rPr lang="en-US" dirty="0" err="1" smtClean="0"/>
              <a:t>Diptera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Symptoms: Eggs observed on the body of larvae. Black scars seen on larvae.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795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Mulberry Cultivation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Climate: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sz="2800" dirty="0" smtClean="0"/>
              <a:t>Temperature: 20-30oC</a:t>
            </a:r>
            <a:br>
              <a:rPr lang="en-US" sz="2800" dirty="0" smtClean="0"/>
            </a:br>
            <a:r>
              <a:rPr lang="en-US" sz="2800" dirty="0" smtClean="0"/>
              <a:t>	Sun Shine: 9-13 Hours</a:t>
            </a:r>
            <a:br>
              <a:rPr lang="en-US" sz="2800" dirty="0" smtClean="0"/>
            </a:br>
            <a:r>
              <a:rPr lang="en-US" sz="2800" dirty="0" smtClean="0"/>
              <a:t>	Elevation Range: 700 meters</a:t>
            </a:r>
          </a:p>
          <a:p>
            <a:r>
              <a:rPr lang="en-US" dirty="0" smtClean="0"/>
              <a:t>Soil: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sz="2800" dirty="0" smtClean="0"/>
              <a:t>Clayey to loamy soil</a:t>
            </a:r>
            <a:br>
              <a:rPr lang="en-US" sz="2800" dirty="0" smtClean="0"/>
            </a:br>
            <a:r>
              <a:rPr lang="en-US" sz="2800" dirty="0" smtClean="0"/>
              <a:t>	Prefers acidic soil 6.2-6.8 pH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000" dirty="0" smtClean="0"/>
              <a:t>           Reference</a:t>
            </a:r>
            <a:r>
              <a:rPr lang="en-US" sz="2000" dirty="0"/>
              <a:t>: Nanavathy, M.M. 1999. Silk: Production, processing and marketing, India: Wiley Eastern Limited,pp. 176</a:t>
            </a:r>
          </a:p>
        </p:txBody>
      </p:sp>
    </p:spTree>
    <p:extLst>
      <p:ext uri="{BB962C8B-B14F-4D97-AF65-F5344CB8AC3E}">
        <p14:creationId xmlns:p14="http://schemas.microsoft.com/office/powerpoint/2010/main" val="211460773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Uzi fly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126201"/>
            <a:ext cx="3429000" cy="5598368"/>
          </a:xfrm>
        </p:spPr>
      </p:pic>
    </p:spTree>
    <p:extLst>
      <p:ext uri="{BB962C8B-B14F-4D97-AF65-F5344CB8AC3E}">
        <p14:creationId xmlns:p14="http://schemas.microsoft.com/office/powerpoint/2010/main" val="412958825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Insect Pest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Management: </a:t>
            </a:r>
            <a:br>
              <a:rPr lang="en-US" dirty="0" smtClean="0"/>
            </a:br>
            <a:r>
              <a:rPr lang="en-US" dirty="0" smtClean="0"/>
              <a:t>	Covering the rearing room with nylon net.</a:t>
            </a:r>
            <a:br>
              <a:rPr lang="en-US" dirty="0" smtClean="0"/>
            </a:br>
            <a:r>
              <a:rPr lang="en-US" dirty="0" smtClean="0"/>
              <a:t>	Spraying Uzicides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95739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Insect Pest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Dermestid Beetle: </a:t>
            </a:r>
            <a:br>
              <a:rPr lang="en-US" dirty="0" smtClean="0"/>
            </a:br>
            <a:r>
              <a:rPr lang="en-US" dirty="0" smtClean="0"/>
              <a:t>	Family: Demestidae</a:t>
            </a:r>
            <a:br>
              <a:rPr lang="en-US" dirty="0" smtClean="0"/>
            </a:br>
            <a:r>
              <a:rPr lang="en-US" dirty="0" smtClean="0"/>
              <a:t>	Order: Coleoptera</a:t>
            </a:r>
            <a:br>
              <a:rPr lang="en-US" dirty="0" smtClean="0"/>
            </a:br>
            <a:r>
              <a:rPr lang="en-US" dirty="0" smtClean="0"/>
              <a:t>	Feed on silk worm cocoons. Lay egg on shifted cocoons.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49322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Dermestid  beetle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58" y="1676400"/>
            <a:ext cx="6895950" cy="4886641"/>
          </a:xfrm>
        </p:spPr>
      </p:pic>
    </p:spTree>
    <p:extLst>
      <p:ext uri="{BB962C8B-B14F-4D97-AF65-F5344CB8AC3E}">
        <p14:creationId xmlns:p14="http://schemas.microsoft.com/office/powerpoint/2010/main" val="3057386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Mulbery</a:t>
            </a:r>
            <a:r>
              <a:rPr lang="en-US" dirty="0" smtClean="0"/>
              <a:t> Cultivation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Land </a:t>
            </a:r>
            <a:r>
              <a:rPr lang="en-US" dirty="0" err="1" smtClean="0"/>
              <a:t>Prepration</a:t>
            </a:r>
            <a:r>
              <a:rPr lang="en-US" dirty="0" smtClean="0"/>
              <a:t> and Planting Season:</a:t>
            </a:r>
            <a:br>
              <a:rPr lang="en-US" dirty="0" smtClean="0"/>
            </a:br>
            <a:r>
              <a:rPr lang="en-US" dirty="0" smtClean="0"/>
              <a:t>	- </a:t>
            </a:r>
            <a:r>
              <a:rPr lang="en-US" sz="2800" dirty="0" smtClean="0"/>
              <a:t>Soil is </a:t>
            </a:r>
            <a:r>
              <a:rPr lang="en-US" sz="2800" dirty="0" err="1" smtClean="0"/>
              <a:t>ploughing</a:t>
            </a:r>
            <a:r>
              <a:rPr lang="en-US" sz="2800" dirty="0" smtClean="0"/>
              <a:t> with </a:t>
            </a:r>
            <a:r>
              <a:rPr lang="en-US" sz="2800" dirty="0" err="1" smtClean="0"/>
              <a:t>mould</a:t>
            </a:r>
            <a:r>
              <a:rPr lang="en-US" sz="2800" dirty="0" smtClean="0"/>
              <a:t> board plough with a depth of 30-40 cm.</a:t>
            </a:r>
            <a:br>
              <a:rPr lang="en-US" sz="2800" dirty="0" smtClean="0"/>
            </a:br>
            <a:r>
              <a:rPr lang="en-US" sz="2800" dirty="0" smtClean="0"/>
              <a:t>	- FYM is used at the rate of 20 metric ton/ha</a:t>
            </a:r>
            <a:br>
              <a:rPr lang="en-US" sz="2800" dirty="0" smtClean="0"/>
            </a:br>
            <a:r>
              <a:rPr lang="en-US" sz="2800" dirty="0" smtClean="0"/>
              <a:t>	- It can be planted </a:t>
            </a:r>
            <a:r>
              <a:rPr lang="en-US" sz="2800" dirty="0" err="1" smtClean="0"/>
              <a:t>ib</a:t>
            </a:r>
            <a:r>
              <a:rPr lang="en-US" sz="2800" dirty="0" smtClean="0"/>
              <a:t> any season except very hot and cold conditions.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1800" dirty="0" smtClean="0"/>
              <a:t>Reference: Nanavathy, M.M. 1999. Silk: Production, processing and marketing, India: Wiley Eastern Limited,pp. 176.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498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Silk Worm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Taxonomy:</a:t>
            </a:r>
            <a:br>
              <a:rPr lang="en-US" dirty="0" smtClean="0"/>
            </a:br>
            <a:r>
              <a:rPr lang="en-US" dirty="0" smtClean="0"/>
              <a:t>	T.N: Bombyx Mori</a:t>
            </a:r>
            <a:br>
              <a:rPr lang="en-US" dirty="0" smtClean="0"/>
            </a:br>
            <a:r>
              <a:rPr lang="en-US" dirty="0" smtClean="0"/>
              <a:t>	Family: Bombycidae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Super Family: Bombycoidea</a:t>
            </a:r>
            <a:br>
              <a:rPr lang="en-US" dirty="0" smtClean="0"/>
            </a:br>
            <a:r>
              <a:rPr lang="en-US" dirty="0" smtClean="0"/>
              <a:t>	Order: Lepidoptera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628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Silk worm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269206"/>
            <a:ext cx="6096000" cy="5461000"/>
          </a:xfrm>
        </p:spPr>
      </p:pic>
    </p:spTree>
    <p:extLst>
      <p:ext uri="{BB962C8B-B14F-4D97-AF65-F5344CB8AC3E}">
        <p14:creationId xmlns:p14="http://schemas.microsoft.com/office/powerpoint/2010/main" val="30853858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Undergoes with complete metamorphosis.</a:t>
            </a:r>
          </a:p>
          <a:p>
            <a:r>
              <a:rPr lang="en-US" dirty="0" smtClean="0"/>
              <a:t>Food climate quality based on the number of generations under goes in a year.</a:t>
            </a:r>
          </a:p>
          <a:p>
            <a:r>
              <a:rPr lang="en-US" dirty="0" smtClean="0"/>
              <a:t>These are</a:t>
            </a:r>
            <a:br>
              <a:rPr lang="en-US" dirty="0" smtClean="0"/>
            </a:br>
            <a:r>
              <a:rPr lang="en-US" dirty="0" smtClean="0"/>
              <a:t>	Univoltine</a:t>
            </a:r>
            <a:br>
              <a:rPr lang="en-US" dirty="0" smtClean="0"/>
            </a:br>
            <a:r>
              <a:rPr lang="en-US" dirty="0" smtClean="0"/>
              <a:t>	Bivoltine</a:t>
            </a:r>
            <a:br>
              <a:rPr lang="en-US" dirty="0" smtClean="0"/>
            </a:br>
            <a:r>
              <a:rPr lang="en-US" dirty="0" smtClean="0"/>
              <a:t>	Multivoltine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sz="2200" dirty="0"/>
              <a:t>Reference: Nanavathy, M.M. 1999. Silk: Production, processing and marketing, India: Wiley Eastern Limited,pp. 176</a:t>
            </a:r>
          </a:p>
        </p:txBody>
      </p:sp>
    </p:spTree>
    <p:extLst>
      <p:ext uri="{BB962C8B-B14F-4D97-AF65-F5344CB8AC3E}">
        <p14:creationId xmlns:p14="http://schemas.microsoft.com/office/powerpoint/2010/main" val="2018132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Egg: </a:t>
            </a:r>
          </a:p>
          <a:p>
            <a:r>
              <a:rPr lang="en-US" dirty="0" smtClean="0"/>
              <a:t>Its also called seed. </a:t>
            </a:r>
          </a:p>
          <a:p>
            <a:r>
              <a:rPr lang="en-US" dirty="0" smtClean="0"/>
              <a:t>Lays egg 30-40</a:t>
            </a:r>
          </a:p>
          <a:p>
            <a:r>
              <a:rPr lang="en-US" dirty="0" smtClean="0"/>
              <a:t>The size of egg is normally poppy seed.</a:t>
            </a:r>
          </a:p>
          <a:p>
            <a:r>
              <a:rPr lang="en-US" dirty="0" smtClean="0"/>
              <a:t>Eggs weight is 0.05-0.06 mg.</a:t>
            </a:r>
          </a:p>
          <a:p>
            <a:r>
              <a:rPr lang="en-US" dirty="0" smtClean="0"/>
              <a:t>Eggs are ovoid, spherical or ellipsoid in shape.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sz="1900" dirty="0"/>
              <a:t>Reference: Nanavathy, M.M. 1999. Silk: Production, processing and marketing, India: Wiley Eastern Limited,pp. 176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35914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452</Words>
  <Application>Microsoft Office PowerPoint</Application>
  <PresentationFormat>On-screen Show (4:3)</PresentationFormat>
  <Paragraphs>165</Paragraphs>
  <Slides>43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7" baseType="lpstr">
      <vt:lpstr>Arial</vt:lpstr>
      <vt:lpstr>Calibri</vt:lpstr>
      <vt:lpstr>Copperplate Gothic Light</vt:lpstr>
      <vt:lpstr>Office Theme</vt:lpstr>
      <vt:lpstr>SERICULTURE</vt:lpstr>
      <vt:lpstr>Sericulture</vt:lpstr>
      <vt:lpstr>Sericulture </vt:lpstr>
      <vt:lpstr>Mulberry Cultivation</vt:lpstr>
      <vt:lpstr>Mulbery Cultivation</vt:lpstr>
      <vt:lpstr>Silk Worm</vt:lpstr>
      <vt:lpstr>Silk worm</vt:lpstr>
      <vt:lpstr>Life Cycle</vt:lpstr>
      <vt:lpstr>Life Cycle</vt:lpstr>
      <vt:lpstr>egg</vt:lpstr>
      <vt:lpstr>Life Cycle</vt:lpstr>
      <vt:lpstr>larvae</vt:lpstr>
      <vt:lpstr>Adult Characters</vt:lpstr>
      <vt:lpstr>Adult </vt:lpstr>
      <vt:lpstr>Life cycle</vt:lpstr>
      <vt:lpstr>Rearing of Silk Worm</vt:lpstr>
      <vt:lpstr>Rearing of Silk Worm</vt:lpstr>
      <vt:lpstr>Rearing  stand</vt:lpstr>
      <vt:lpstr>Rearing Trays</vt:lpstr>
      <vt:lpstr>Chopped sticks</vt:lpstr>
      <vt:lpstr>Rearing of Silk Worm</vt:lpstr>
      <vt:lpstr>Leaf basket</vt:lpstr>
      <vt:lpstr>Leaf chamber</vt:lpstr>
      <vt:lpstr>Feathers </vt:lpstr>
      <vt:lpstr>Rearing of Silk Worm</vt:lpstr>
      <vt:lpstr>Coconage</vt:lpstr>
      <vt:lpstr>Rearing of Silk Worm</vt:lpstr>
      <vt:lpstr>chandrika</vt:lpstr>
      <vt:lpstr>Rearing of Silk Worm</vt:lpstr>
      <vt:lpstr>Rearing of Silk Worm</vt:lpstr>
      <vt:lpstr>Diseases</vt:lpstr>
      <vt:lpstr>Diseases</vt:lpstr>
      <vt:lpstr>Diseases</vt:lpstr>
      <vt:lpstr>Diseases</vt:lpstr>
      <vt:lpstr>Diseases</vt:lpstr>
      <vt:lpstr>Diseases</vt:lpstr>
      <vt:lpstr>Diseases</vt:lpstr>
      <vt:lpstr>Diseases</vt:lpstr>
      <vt:lpstr>Insect Pest</vt:lpstr>
      <vt:lpstr>Uzi fly</vt:lpstr>
      <vt:lpstr>Insect Pest</vt:lpstr>
      <vt:lpstr>Insect Pest</vt:lpstr>
      <vt:lpstr>Dermestid  beetle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Topic: Sericulture</dc:title>
  <dc:creator>Windows User</dc:creator>
  <cp:lastModifiedBy>Dr Sajjad</cp:lastModifiedBy>
  <cp:revision>33</cp:revision>
  <dcterms:created xsi:type="dcterms:W3CDTF">2014-06-08T13:13:23Z</dcterms:created>
  <dcterms:modified xsi:type="dcterms:W3CDTF">2016-12-19T10:23:56Z</dcterms:modified>
</cp:coreProperties>
</file>